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7" r:id="rId2"/>
    <p:sldId id="256" r:id="rId3"/>
    <p:sldId id="260" r:id="rId4"/>
    <p:sldId id="263" r:id="rId5"/>
    <p:sldId id="262" r:id="rId6"/>
    <p:sldId id="264" r:id="rId7"/>
    <p:sldId id="271" r:id="rId8"/>
    <p:sldId id="266" r:id="rId9"/>
    <p:sldId id="270" r:id="rId10"/>
    <p:sldId id="269" r:id="rId11"/>
    <p:sldId id="268" r:id="rId12"/>
    <p:sldId id="267" r:id="rId13"/>
    <p:sldId id="259" r:id="rId14"/>
    <p:sldId id="272" r:id="rId15"/>
    <p:sldId id="273" r:id="rId16"/>
    <p:sldId id="274" r:id="rId17"/>
    <p:sldId id="275" r:id="rId18"/>
    <p:sldId id="276" r:id="rId19"/>
    <p:sldId id="281" r:id="rId20"/>
    <p:sldId id="277" r:id="rId21"/>
    <p:sldId id="280" r:id="rId22"/>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815F0865-9C9C-494B-951E-63E590BB9FAA}">
          <p14:sldIdLst>
            <p14:sldId id="257"/>
          </p14:sldIdLst>
        </p14:section>
        <p14:section name="Sección sin título" id="{0B4075D3-FBB2-473A-A893-C91A1EDD5625}">
          <p14:sldIdLst>
            <p14:sldId id="256"/>
            <p14:sldId id="260"/>
            <p14:sldId id="263"/>
            <p14:sldId id="262"/>
            <p14:sldId id="264"/>
            <p14:sldId id="271"/>
            <p14:sldId id="266"/>
            <p14:sldId id="270"/>
            <p14:sldId id="269"/>
            <p14:sldId id="268"/>
            <p14:sldId id="267"/>
            <p14:sldId id="259"/>
            <p14:sldId id="272"/>
            <p14:sldId id="273"/>
            <p14:sldId id="274"/>
            <p14:sldId id="275"/>
            <p14:sldId id="276"/>
            <p14:sldId id="281"/>
            <p14:sldId id="277"/>
            <p14:sldId id="28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925"/>
    <a:srgbClr val="C9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87" autoAdjust="0"/>
    <p:restoredTop sz="94671" autoAdjust="0"/>
  </p:normalViewPr>
  <p:slideViewPr>
    <p:cSldViewPr>
      <p:cViewPr varScale="1">
        <p:scale>
          <a:sx n="86" d="100"/>
          <a:sy n="86" d="100"/>
        </p:scale>
        <p:origin x="154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816AFBE5-D241-46F0-9694-8E3EEFA0F462}" type="datetimeFigureOut">
              <a:rPr lang="es-PE" smtClean="0"/>
              <a:t>14/08/2020</a:t>
            </a:fld>
            <a:endParaRPr lang="es-PE"/>
          </a:p>
        </p:txBody>
      </p:sp>
      <p:sp>
        <p:nvSpPr>
          <p:cNvPr id="17" name="16 Marcador de pie de página"/>
          <p:cNvSpPr>
            <a:spLocks noGrp="1"/>
          </p:cNvSpPr>
          <p:nvPr>
            <p:ph type="ftr" sz="quarter" idx="11"/>
          </p:nvPr>
        </p:nvSpPr>
        <p:spPr/>
        <p:txBody>
          <a:bodyPr/>
          <a:lstStyle/>
          <a:p>
            <a:endParaRPr lang="es-PE"/>
          </a:p>
        </p:txBody>
      </p:sp>
      <p:sp>
        <p:nvSpPr>
          <p:cNvPr id="29" name="28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16AFBE5-D241-46F0-9694-8E3EEFA0F462}" type="datetimeFigureOut">
              <a:rPr lang="es-PE" smtClean="0"/>
              <a:t>14/08/2020</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16AFBE5-D241-46F0-9694-8E3EEFA0F462}" type="datetimeFigureOut">
              <a:rPr lang="es-PE" smtClean="0"/>
              <a:t>14/08/2020</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16AFBE5-D241-46F0-9694-8E3EEFA0F462}" type="datetimeFigureOut">
              <a:rPr lang="es-PE" smtClean="0"/>
              <a:t>14/08/2020</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816AFBE5-D241-46F0-9694-8E3EEFA0F462}" type="datetimeFigureOut">
              <a:rPr lang="es-PE" smtClean="0"/>
              <a:t>14/08/2020</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a:xfrm>
            <a:off x="7924800" y="6416675"/>
            <a:ext cx="762000" cy="365125"/>
          </a:xfrm>
        </p:spPr>
        <p:txBody>
          <a:bodyPr/>
          <a:lstStyle/>
          <a:p>
            <a:fld id="{9E229B25-2146-4B0B-A42C-E8AAAAEDCACF}" type="slidenum">
              <a:rPr lang="es-PE" smtClean="0"/>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816AFBE5-D241-46F0-9694-8E3EEFA0F462}" type="datetimeFigureOut">
              <a:rPr lang="es-PE" smtClean="0"/>
              <a:t>14/08/2020</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816AFBE5-D241-46F0-9694-8E3EEFA0F462}" type="datetimeFigureOut">
              <a:rPr lang="es-PE" smtClean="0"/>
              <a:t>14/08/2020</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16AFBE5-D241-46F0-9694-8E3EEFA0F462}" type="datetimeFigureOut">
              <a:rPr lang="es-PE" smtClean="0"/>
              <a:t>14/08/2020</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16AFBE5-D241-46F0-9694-8E3EEFA0F462}" type="datetimeFigureOut">
              <a:rPr lang="es-PE" smtClean="0"/>
              <a:t>14/08/2020</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816AFBE5-D241-46F0-9694-8E3EEFA0F462}" type="datetimeFigureOut">
              <a:rPr lang="es-PE" smtClean="0"/>
              <a:t>14/08/2020</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816AFBE5-D241-46F0-9694-8E3EEFA0F462}" type="datetimeFigureOut">
              <a:rPr lang="es-PE" smtClean="0"/>
              <a:t>14/08/2020</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9E229B25-2146-4B0B-A42C-E8AAAAEDCACF}" type="slidenum">
              <a:rPr lang="es-PE" smtClean="0"/>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16AFBE5-D241-46F0-9694-8E3EEFA0F462}" type="datetimeFigureOut">
              <a:rPr lang="es-PE" smtClean="0"/>
              <a:t>14/08/2020</a:t>
            </a:fld>
            <a:endParaRPr lang="es-PE"/>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PE"/>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E229B25-2146-4B0B-A42C-E8AAAAEDCACF}" type="slidenum">
              <a:rPr lang="es-PE" smtClean="0"/>
              <a:t>‹Nº›</a:t>
            </a:fld>
            <a:endParaRPr lang="es-PE"/>
          </a:p>
        </p:txBody>
      </p:sp>
    </p:spTree>
  </p:cSld>
  <p:clrMap bg1="dk1" tx1="lt1" bg2="dk2" tx2="lt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8704258" y="116632"/>
            <a:ext cx="45752" cy="6349947"/>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532440" y="372322"/>
            <a:ext cx="0" cy="5952561"/>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388424" y="581323"/>
            <a:ext cx="0" cy="5458413"/>
          </a:xfrm>
          <a:prstGeom prst="line">
            <a:avLst/>
          </a:prstGeom>
          <a:ln w="38100">
            <a:solidFill>
              <a:srgbClr val="FF5925"/>
            </a:solidFill>
            <a:prstDash val="solid"/>
          </a:ln>
        </p:spPr>
        <p:style>
          <a:lnRef idx="1">
            <a:schemeClr val="accent1"/>
          </a:lnRef>
          <a:fillRef idx="0">
            <a:schemeClr val="accent1"/>
          </a:fillRef>
          <a:effectRef idx="0">
            <a:schemeClr val="accent1"/>
          </a:effectRef>
          <a:fontRef idx="minor">
            <a:schemeClr val="tx1"/>
          </a:fontRef>
        </p:style>
      </p:cxnSp>
      <p:cxnSp>
        <p:nvCxnSpPr>
          <p:cNvPr id="3" name="2 Conector recto"/>
          <p:cNvCxnSpPr/>
          <p:nvPr/>
        </p:nvCxnSpPr>
        <p:spPr>
          <a:xfrm>
            <a:off x="3563888" y="372322"/>
            <a:ext cx="5479388"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a:off x="4355976" y="692696"/>
            <a:ext cx="4176464" cy="0"/>
          </a:xfrm>
          <a:prstGeom prst="line">
            <a:avLst/>
          </a:prstGeom>
          <a:ln w="38100">
            <a:solidFill>
              <a:srgbClr val="FF5925"/>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3893930" y="523635"/>
            <a:ext cx="4775826" cy="0"/>
          </a:xfrm>
          <a:prstGeom prst="line">
            <a:avLst/>
          </a:prstGeom>
          <a:ln w="38100">
            <a:solidFill>
              <a:srgbClr val="C9C9C9"/>
            </a:solidFill>
          </a:ln>
        </p:spPr>
        <p:style>
          <a:lnRef idx="1">
            <a:schemeClr val="accent1"/>
          </a:lnRef>
          <a:fillRef idx="0">
            <a:schemeClr val="accent1"/>
          </a:fillRef>
          <a:effectRef idx="0">
            <a:schemeClr val="accent1"/>
          </a:effectRef>
          <a:fontRef idx="minor">
            <a:schemeClr val="tx1"/>
          </a:fontRef>
        </p:style>
      </p:cxnSp>
      <p:cxnSp>
        <p:nvCxnSpPr>
          <p:cNvPr id="47" name="46 Conector recto"/>
          <p:cNvCxnSpPr/>
          <p:nvPr/>
        </p:nvCxnSpPr>
        <p:spPr>
          <a:xfrm>
            <a:off x="107504" y="6597352"/>
            <a:ext cx="5767420"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47 Conector recto"/>
          <p:cNvCxnSpPr/>
          <p:nvPr/>
        </p:nvCxnSpPr>
        <p:spPr>
          <a:xfrm>
            <a:off x="312930" y="6353895"/>
            <a:ext cx="5339190" cy="0"/>
          </a:xfrm>
          <a:prstGeom prst="line">
            <a:avLst/>
          </a:prstGeom>
          <a:ln w="38100">
            <a:solidFill>
              <a:srgbClr val="C9C9C9"/>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501877" y="6165304"/>
            <a:ext cx="4790203" cy="0"/>
          </a:xfrm>
          <a:prstGeom prst="line">
            <a:avLst/>
          </a:prstGeom>
          <a:ln w="38100">
            <a:solidFill>
              <a:srgbClr val="FF5925"/>
            </a:solidFill>
          </a:ln>
        </p:spPr>
        <p:style>
          <a:lnRef idx="1">
            <a:schemeClr val="accent1"/>
          </a:lnRef>
          <a:fillRef idx="0">
            <a:schemeClr val="accent1"/>
          </a:fillRef>
          <a:effectRef idx="0">
            <a:schemeClr val="accent1"/>
          </a:effectRef>
          <a:fontRef idx="minor">
            <a:schemeClr val="tx1"/>
          </a:fontRef>
        </p:style>
      </p:cxnSp>
      <p:cxnSp>
        <p:nvCxnSpPr>
          <p:cNvPr id="50" name="49 Conector recto"/>
          <p:cNvCxnSpPr/>
          <p:nvPr/>
        </p:nvCxnSpPr>
        <p:spPr>
          <a:xfrm>
            <a:off x="267178" y="372322"/>
            <a:ext cx="45752" cy="6349947"/>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a:off x="464851" y="739903"/>
            <a:ext cx="0" cy="5792982"/>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53 Conector recto"/>
          <p:cNvCxnSpPr/>
          <p:nvPr/>
        </p:nvCxnSpPr>
        <p:spPr>
          <a:xfrm>
            <a:off x="611560" y="866469"/>
            <a:ext cx="0" cy="5458413"/>
          </a:xfrm>
          <a:prstGeom prst="line">
            <a:avLst/>
          </a:prstGeom>
          <a:ln w="3810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1050" name="1049 Rectángulo"/>
          <p:cNvSpPr/>
          <p:nvPr/>
        </p:nvSpPr>
        <p:spPr>
          <a:xfrm>
            <a:off x="1043608" y="1353503"/>
            <a:ext cx="7128792" cy="523220"/>
          </a:xfrm>
          <a:prstGeom prst="rect">
            <a:avLst/>
          </a:prstGeom>
        </p:spPr>
        <p:txBody>
          <a:bodyPr wrap="square">
            <a:spAutoFit/>
          </a:bodyPr>
          <a:lstStyle/>
          <a:p>
            <a:pPr algn="ctr"/>
            <a:r>
              <a:rPr lang="es-ES" sz="2800" b="1" u="sng" dirty="0">
                <a:solidFill>
                  <a:schemeClr val="bg1"/>
                </a:solidFill>
                <a:effectLst>
                  <a:outerShdw blurRad="38100" dist="38100" dir="2700000" algn="tl">
                    <a:srgbClr val="000000">
                      <a:alpha val="43137"/>
                    </a:srgbClr>
                  </a:outerShdw>
                </a:effectLst>
                <a:latin typeface="Bodoni MT Black" pitchFamily="18" charset="0"/>
                <a:ea typeface="Adobe Gothic Std B" pitchFamily="34" charset="-128"/>
              </a:rPr>
              <a:t>DIPLOMADO</a:t>
            </a:r>
            <a:r>
              <a:rPr lang="es-ES" sz="2800" b="1" u="sng" dirty="0" smtClean="0">
                <a:solidFill>
                  <a:schemeClr val="bg1"/>
                </a:solidFill>
                <a:effectLst>
                  <a:outerShdw blurRad="38100" dist="38100" dir="2700000" algn="tl">
                    <a:srgbClr val="000000">
                      <a:alpha val="43137"/>
                    </a:srgbClr>
                  </a:outerShdw>
                </a:effectLst>
                <a:latin typeface="Bodoni MT Black" pitchFamily="18" charset="0"/>
                <a:ea typeface="Adobe Gothic Std B" pitchFamily="34" charset="-128"/>
              </a:rPr>
              <a:t>:</a:t>
            </a:r>
            <a:endParaRPr lang="es-PE" sz="2000" b="1" dirty="0">
              <a:solidFill>
                <a:schemeClr val="bg1"/>
              </a:solidFill>
              <a:latin typeface="Adobe Gothic Std B" pitchFamily="34" charset="-128"/>
              <a:ea typeface="Adobe Gothic Std B" pitchFamily="34" charset="-128"/>
            </a:endParaRPr>
          </a:p>
        </p:txBody>
      </p:sp>
      <p:sp>
        <p:nvSpPr>
          <p:cNvPr id="1052" name="1051 Rectángulo"/>
          <p:cNvSpPr/>
          <p:nvPr/>
        </p:nvSpPr>
        <p:spPr>
          <a:xfrm>
            <a:off x="1199008" y="3159340"/>
            <a:ext cx="6941977" cy="1384995"/>
          </a:xfrm>
          <a:prstGeom prst="rect">
            <a:avLst/>
          </a:prstGeom>
        </p:spPr>
        <p:txBody>
          <a:bodyPr wrap="square">
            <a:spAutoFit/>
          </a:bodyPr>
          <a:lstStyle/>
          <a:p>
            <a:pPr algn="ctr">
              <a:defRPr/>
            </a:pPr>
            <a:r>
              <a:rPr lang="es-ES" sz="2800" b="1" dirty="0">
                <a:solidFill>
                  <a:schemeClr val="bg1"/>
                </a:solidFill>
                <a:effectLst>
                  <a:outerShdw blurRad="38100" dist="38100" dir="2700000" algn="tl">
                    <a:srgbClr val="000000">
                      <a:alpha val="43137"/>
                    </a:srgbClr>
                  </a:outerShdw>
                </a:effectLst>
                <a:latin typeface="Aharoni" pitchFamily="2" charset="-79"/>
                <a:ea typeface="Adobe Gothic Std B" pitchFamily="34" charset="-128"/>
                <a:cs typeface="Aharoni" pitchFamily="2" charset="-79"/>
              </a:rPr>
              <a:t>TEMA:  Fundamentos de Derecho del Trabajo</a:t>
            </a:r>
          </a:p>
          <a:p>
            <a:pPr algn="ctr">
              <a:defRPr/>
            </a:pPr>
            <a:endParaRPr lang="es-ES" sz="2800" b="1" dirty="0">
              <a:solidFill>
                <a:schemeClr val="bg1"/>
              </a:solidFill>
              <a:effectLst>
                <a:outerShdw blurRad="38100" dist="38100" dir="2700000" algn="tl">
                  <a:srgbClr val="000000">
                    <a:alpha val="43137"/>
                  </a:srgbClr>
                </a:outerShdw>
              </a:effectLst>
              <a:latin typeface="Aharoni" pitchFamily="2" charset="-79"/>
              <a:ea typeface="Adobe Gothic Std B" pitchFamily="34" charset="-128"/>
              <a:cs typeface="Aharoni" pitchFamily="2" charset="-79"/>
            </a:endParaRPr>
          </a:p>
        </p:txBody>
      </p:sp>
      <p:sp>
        <p:nvSpPr>
          <p:cNvPr id="1054" name="1053 Rectángulo"/>
          <p:cNvSpPr/>
          <p:nvPr/>
        </p:nvSpPr>
        <p:spPr>
          <a:xfrm>
            <a:off x="1251674" y="4869160"/>
            <a:ext cx="6560686" cy="707886"/>
          </a:xfrm>
          <a:prstGeom prst="rect">
            <a:avLst/>
          </a:prstGeom>
        </p:spPr>
        <p:txBody>
          <a:bodyPr wrap="square">
            <a:spAutoFit/>
          </a:bodyPr>
          <a:lstStyle/>
          <a:p>
            <a:pPr algn="ctr">
              <a:defRPr/>
            </a:pPr>
            <a:r>
              <a:rPr lang="es-ES" sz="2000" b="1" dirty="0">
                <a:ln w="10541" cmpd="sng">
                  <a:solidFill>
                    <a:srgbClr val="7D7D7D">
                      <a:tint val="100000"/>
                      <a:shade val="100000"/>
                      <a:satMod val="110000"/>
                    </a:srgbClr>
                  </a:solidFill>
                  <a:prstDash val="solid"/>
                </a:ln>
                <a:solidFill>
                  <a:schemeClr val="bg1"/>
                </a:solidFill>
                <a:latin typeface="Aharoni" pitchFamily="2" charset="-79"/>
                <a:ea typeface="Adobe Gothic Std B" pitchFamily="34" charset="-128"/>
                <a:cs typeface="Aharoni" pitchFamily="2" charset="-79"/>
              </a:rPr>
              <a:t>DOCENTE : ABOG. </a:t>
            </a:r>
            <a:r>
              <a:rPr lang="es-ES" sz="2000" b="1" dirty="0">
                <a:solidFill>
                  <a:schemeClr val="bg1"/>
                </a:solidFill>
                <a:latin typeface="Aharoni" panose="02010803020104030203" pitchFamily="2" charset="-79"/>
                <a:cs typeface="Aharoni" panose="02010803020104030203" pitchFamily="2" charset="-79"/>
              </a:rPr>
              <a:t>MIGUEL ANGEL AMÉZQUITA FLOREZ</a:t>
            </a:r>
            <a:endParaRPr lang="es-ES" sz="2000" b="1" dirty="0">
              <a:ln w="10541" cmpd="sng">
                <a:solidFill>
                  <a:srgbClr val="7D7D7D">
                    <a:tint val="100000"/>
                    <a:shade val="100000"/>
                    <a:satMod val="110000"/>
                  </a:srgbClr>
                </a:solidFill>
                <a:prstDash val="solid"/>
              </a:ln>
              <a:solidFill>
                <a:schemeClr val="bg1"/>
              </a:solidFill>
              <a:effectLst>
                <a:outerShdw blurRad="38100" dist="38100" dir="2700000" algn="tl">
                  <a:srgbClr val="000000">
                    <a:alpha val="43137"/>
                  </a:srgbClr>
                </a:outerShdw>
              </a:effectLst>
              <a:latin typeface="Aharoni" pitchFamily="2" charset="-79"/>
              <a:ea typeface="Adobe Gothic Std B" pitchFamily="34" charset="-128"/>
              <a:cs typeface="Aharoni" pitchFamily="2" charset="-79"/>
            </a:endParaRPr>
          </a:p>
        </p:txBody>
      </p:sp>
    </p:spTree>
    <p:extLst>
      <p:ext uri="{BB962C8B-B14F-4D97-AF65-F5344CB8AC3E}">
        <p14:creationId xmlns:p14="http://schemas.microsoft.com/office/powerpoint/2010/main" val="3348746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201463"/>
            <a:ext cx="7128792" cy="4247317"/>
          </a:xfrm>
          <a:prstGeom prst="rect">
            <a:avLst/>
          </a:prstGeom>
        </p:spPr>
        <p:txBody>
          <a:bodyPr wrap="square">
            <a:spAutoFit/>
          </a:bodyPr>
          <a:lstStyle/>
          <a:p>
            <a:pPr algn="ctr"/>
            <a:r>
              <a:rPr lang="es-PE" b="1" dirty="0">
                <a:solidFill>
                  <a:schemeClr val="bg1"/>
                </a:solidFill>
              </a:rPr>
              <a:t>EL REGLAMENTO INTERNO DE TRABAJO</a:t>
            </a:r>
          </a:p>
          <a:p>
            <a:pPr algn="ctr"/>
            <a:endParaRPr lang="es-PE" dirty="0">
              <a:solidFill>
                <a:schemeClr val="bg1"/>
              </a:solidFill>
            </a:endParaRPr>
          </a:p>
          <a:p>
            <a:pPr algn="just"/>
            <a:r>
              <a:rPr lang="es-PE" dirty="0">
                <a:solidFill>
                  <a:schemeClr val="bg1"/>
                </a:solidFill>
              </a:rPr>
              <a:t>Es manifestación del poder de dirección del empleador en el centro de labores, puede ser emitido de manera unilateral por el empleador así como puede ser producto de una negociación colectiva. Determina las condiciones a las que deben sujetarse tanto trabajadores como el empleador en el cumplimiento de sus obligaciones y regula las relaciones laborales al interior del centro de trabajo. Comúnmente, el reglamento interno de trabajo regula las siguientes materias: la jornada y el horario de trabajo, los permisos y licencias, higiene y seguridad, el régimen disciplinario, el ambiente y los medios de trabajo, la clasificación profesional, etc. Permite que se establezca de antemano una disciplina en el centro de labores que será de conocimiento previo de todos los miembros de la empresa lo cual facilita la agilidad del proceso productivo. </a:t>
            </a:r>
            <a:endParaRPr lang="es-PE"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3026468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9" name="1049 Rectángulo"/>
          <p:cNvSpPr/>
          <p:nvPr/>
        </p:nvSpPr>
        <p:spPr>
          <a:xfrm>
            <a:off x="899592" y="1201463"/>
            <a:ext cx="7128792" cy="369332"/>
          </a:xfrm>
          <a:prstGeom prst="rect">
            <a:avLst/>
          </a:prstGeom>
        </p:spPr>
        <p:txBody>
          <a:bodyPr wrap="square">
            <a:spAutoFit/>
          </a:bodyPr>
          <a:lstStyle/>
          <a:p>
            <a:pPr algn="ctr"/>
            <a:r>
              <a:rPr lang="es-PE" dirty="0">
                <a:solidFill>
                  <a:schemeClr val="bg1"/>
                </a:solidFill>
              </a:rPr>
              <a:t>. </a:t>
            </a:r>
            <a:endParaRPr lang="es-PE" b="1" dirty="0">
              <a:solidFill>
                <a:schemeClr val="bg1"/>
              </a:solidFill>
              <a:latin typeface="Adobe Gothic Std B" pitchFamily="34" charset="-128"/>
              <a:ea typeface="Adobe Gothic Std B" pitchFamily="34" charset="-128"/>
            </a:endParaRPr>
          </a:p>
        </p:txBody>
      </p:sp>
      <p:sp>
        <p:nvSpPr>
          <p:cNvPr id="11" name="1049 Rectángulo"/>
          <p:cNvSpPr/>
          <p:nvPr/>
        </p:nvSpPr>
        <p:spPr>
          <a:xfrm>
            <a:off x="724119" y="1321662"/>
            <a:ext cx="7128792" cy="4801314"/>
          </a:xfrm>
          <a:prstGeom prst="rect">
            <a:avLst/>
          </a:prstGeom>
        </p:spPr>
        <p:txBody>
          <a:bodyPr wrap="square">
            <a:spAutoFit/>
          </a:bodyPr>
          <a:lstStyle/>
          <a:p>
            <a:pPr algn="ctr"/>
            <a:r>
              <a:rPr lang="es-PE" b="1" dirty="0">
                <a:solidFill>
                  <a:schemeClr val="bg1"/>
                </a:solidFill>
              </a:rPr>
              <a:t>LA COSTUMBRE </a:t>
            </a:r>
          </a:p>
          <a:p>
            <a:pPr algn="just"/>
            <a:endParaRPr lang="es-PE" dirty="0">
              <a:solidFill>
                <a:schemeClr val="bg1"/>
              </a:solidFill>
            </a:endParaRPr>
          </a:p>
          <a:p>
            <a:pPr algn="just"/>
            <a:r>
              <a:rPr lang="es-PE" dirty="0">
                <a:solidFill>
                  <a:schemeClr val="bg1"/>
                </a:solidFill>
              </a:rPr>
              <a:t>La costumbre es la práctica reiterada que se observa en una comunidad. Para que sea entendida como tal, es necesario que los miembros de una comunidad tengan la convicción que produce derechos y obligaciones entre ellos. Por ello, la costumbre esta compuesta de dos elementos: el elemento objetivo y el elemento subjetivo. El elemento objetivo significa que debe verificarse la repetición generalizada y continuada de la conducta; y el elemento subjetivo, implica que exista una creencia por parte de los miembros de la comunidad que de aquella conducta surgen reglas obligatorias para todos. Adicionalmente, para que la costumbre sea considerada, es necesario que al igual que una norma tenga efectos abstractos y generales. Con lo cual una costumbre existente en una relación particular no genera efectos jurídicos. Así mismo, la costumbre debe ser aprobada por quien alega su existencia, basta con ser alegada puesto que se trata de un hecho y no de una norma jurídica regular.  </a:t>
            </a:r>
            <a:endParaRPr lang="es-PE"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1652853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395536" y="901998"/>
            <a:ext cx="7848872" cy="5816977"/>
          </a:xfrm>
          <a:prstGeom prst="rect">
            <a:avLst/>
          </a:prstGeom>
        </p:spPr>
        <p:txBody>
          <a:bodyPr wrap="square">
            <a:spAutoFit/>
          </a:bodyPr>
          <a:lstStyle/>
          <a:p>
            <a:pPr algn="ctr"/>
            <a:r>
              <a:rPr lang="es-PE" b="1" dirty="0">
                <a:solidFill>
                  <a:schemeClr val="bg1"/>
                </a:solidFill>
              </a:rPr>
              <a:t>LA JURISPRUDENCIA</a:t>
            </a:r>
          </a:p>
          <a:p>
            <a:pPr algn="just"/>
            <a:endParaRPr lang="es-PE" dirty="0">
              <a:solidFill>
                <a:schemeClr val="bg1"/>
              </a:solidFill>
            </a:endParaRPr>
          </a:p>
          <a:p>
            <a:pPr algn="just"/>
            <a:r>
              <a:rPr lang="es-PE" sz="1600" dirty="0">
                <a:solidFill>
                  <a:schemeClr val="bg1"/>
                </a:solidFill>
              </a:rPr>
              <a:t>La jurisprudencia se conforma de las sucesivas sentencias judiciales que reúnan unas características especiales en común. En principio, una sentencias emitida por un juez no constituye una fuente de derecho puesto que esta referida a la aplicación concreta de las normas jurídicas a un caso en particular. Sin embargo, si la respuesta dada a un caso se repite constantemente empieza a generarse una jurisprudencia, lo cual, si es aceptado como una fuente de derecho en nuestro ordenamiento jurídico. Las características que requiere la jurisprudencia para constituirse como tal son: A) Debe tratarse de pronunciamientos del órgano máximo. B) Deber ser un pronunciamiento reiterado. C) Deben ser pronunciamientos uniformes, es decir, que le den la misma solución al mismo problema. En el caso que las futuras resoluciones judiciales consideren prudente apartarse de la jurisprudencia, deberán hacerlo bajo un fundamento apropiado. Asimismo, la jurisprudencia cumple dos tipos de funciones: </a:t>
            </a:r>
            <a:r>
              <a:rPr lang="es-PE" sz="1600" b="1" dirty="0">
                <a:solidFill>
                  <a:schemeClr val="bg1"/>
                </a:solidFill>
              </a:rPr>
              <a:t>I. Función depuradora.- </a:t>
            </a:r>
            <a:r>
              <a:rPr lang="es-PE" sz="1600" dirty="0">
                <a:solidFill>
                  <a:schemeClr val="bg1"/>
                </a:solidFill>
              </a:rPr>
              <a:t>esta función es facultad exclusiva del tribunal constitucional. Se realiza a través de la expulsión de normas del ordenamiento jurídico por ser consideradas inconstitucionales. </a:t>
            </a:r>
          </a:p>
          <a:p>
            <a:pPr algn="just"/>
            <a:r>
              <a:rPr lang="es-PE" sz="1600" b="1" dirty="0">
                <a:solidFill>
                  <a:schemeClr val="bg1"/>
                </a:solidFill>
              </a:rPr>
              <a:t>II. Función complementaria</a:t>
            </a:r>
            <a:r>
              <a:rPr lang="es-PE" sz="1600" dirty="0">
                <a:solidFill>
                  <a:schemeClr val="bg1"/>
                </a:solidFill>
              </a:rPr>
              <a:t>.- esta es la función a la cual hemos estado haciendo referencia. Se realiza a través del ejercicio de la aplicación del derecho observando las características mencionadas anteriormente. Vincula a los órganos jurisdiccionales inferiores. El tribunal constitucional, también cumplen una función complementaria cuando determina la interpretación correcta de las normas legales o de las normas constitucionales.</a:t>
            </a:r>
            <a:endParaRPr lang="es-PE" sz="16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376928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9" name="1049 Rectángulo"/>
          <p:cNvSpPr/>
          <p:nvPr/>
        </p:nvSpPr>
        <p:spPr>
          <a:xfrm>
            <a:off x="724119" y="1419741"/>
            <a:ext cx="7128792" cy="2246769"/>
          </a:xfrm>
          <a:prstGeom prst="rect">
            <a:avLst/>
          </a:prstGeom>
        </p:spPr>
        <p:txBody>
          <a:bodyPr wrap="square">
            <a:spAutoFit/>
          </a:bodyPr>
          <a:lstStyle/>
          <a:p>
            <a:pPr algn="ctr"/>
            <a:r>
              <a:rPr lang="es-PE" sz="2000" b="1" dirty="0">
                <a:solidFill>
                  <a:schemeClr val="bg1"/>
                </a:solidFill>
              </a:rPr>
              <a:t>La doctrina</a:t>
            </a:r>
          </a:p>
          <a:p>
            <a:pPr algn="just"/>
            <a:endParaRPr lang="es-PE" sz="2000" b="1" dirty="0">
              <a:solidFill>
                <a:schemeClr val="bg1"/>
              </a:solidFill>
            </a:endParaRPr>
          </a:p>
          <a:p>
            <a:pPr algn="just"/>
            <a:r>
              <a:rPr lang="es-PE" sz="2000" dirty="0">
                <a:solidFill>
                  <a:schemeClr val="bg1"/>
                </a:solidFill>
              </a:rPr>
              <a:t>Comprende las opiniones, posturas, puntos de vista y criterios esbozados por los tratadistas especializados o versados en materia laboral. Para muchos no es una verdadera fuente, pues su papel está destinado a orientar la labor del legislador y del juez</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346652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7" name="1049 Rectángulo"/>
          <p:cNvSpPr/>
          <p:nvPr/>
        </p:nvSpPr>
        <p:spPr>
          <a:xfrm>
            <a:off x="899592" y="2852936"/>
            <a:ext cx="7128792" cy="954107"/>
          </a:xfrm>
          <a:prstGeom prst="rect">
            <a:avLst/>
          </a:prstGeom>
        </p:spPr>
        <p:txBody>
          <a:bodyPr wrap="square">
            <a:spAutoFit/>
          </a:bodyPr>
          <a:lstStyle/>
          <a:p>
            <a:pPr algn="ctr"/>
            <a:r>
              <a:rPr lang="es-ES" sz="2800" b="1" u="sng" dirty="0">
                <a:solidFill>
                  <a:schemeClr val="bg1"/>
                </a:solidFill>
                <a:effectLst>
                  <a:outerShdw blurRad="38100" dist="38100" dir="2700000" algn="tl">
                    <a:srgbClr val="000000">
                      <a:alpha val="43137"/>
                    </a:srgbClr>
                  </a:outerShdw>
                </a:effectLst>
                <a:latin typeface="Bodoni MT Black" pitchFamily="18" charset="0"/>
                <a:ea typeface="Adobe Gothic Std B" pitchFamily="34" charset="-128"/>
              </a:rPr>
              <a:t>PRINCIPIOS DEL DERECHO DE TRABAJO</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539116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2554545"/>
          </a:xfrm>
          <a:prstGeom prst="rect">
            <a:avLst/>
          </a:prstGeom>
        </p:spPr>
        <p:txBody>
          <a:bodyPr wrap="square">
            <a:spAutoFit/>
          </a:bodyPr>
          <a:lstStyle/>
          <a:p>
            <a:pPr algn="ctr"/>
            <a:r>
              <a:rPr lang="es-PE" sz="2000" b="1" dirty="0">
                <a:solidFill>
                  <a:schemeClr val="bg1"/>
                </a:solidFill>
              </a:rPr>
              <a:t>INDUBIO PRO OPERARIO</a:t>
            </a:r>
            <a:endParaRPr lang="es-PE" sz="2000" b="1" dirty="0">
              <a:solidFill>
                <a:schemeClr val="bg1"/>
              </a:solidFill>
              <a:ea typeface="Adobe Gothic Std B" pitchFamily="34" charset="-128"/>
            </a:endParaRPr>
          </a:p>
          <a:p>
            <a:pPr algn="ctr"/>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De acuerdo a este principio el Juez o interprete, ante la posibilidad de que existan varios sentidos sobre la interpretación de una misma norma (duda insalvable), debe elegir la que resulte mas favorable al trabajador, sea extendiendo un beneficio o restringiendo un perjuicio.</a:t>
            </a:r>
          </a:p>
          <a:p>
            <a:pPr algn="ctr"/>
            <a:endParaRPr lang="es-PE" sz="2000" dirty="0">
              <a:solidFill>
                <a:schemeClr val="bg1"/>
              </a:solidFill>
              <a:ea typeface="Adobe Gothic Std B" pitchFamily="34" charset="-128"/>
            </a:endParaRPr>
          </a:p>
        </p:txBody>
      </p:sp>
    </p:spTree>
    <p:extLst>
      <p:ext uri="{BB962C8B-B14F-4D97-AF65-F5344CB8AC3E}">
        <p14:creationId xmlns:p14="http://schemas.microsoft.com/office/powerpoint/2010/main" val="1295433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3170099"/>
          </a:xfrm>
          <a:prstGeom prst="rect">
            <a:avLst/>
          </a:prstGeom>
        </p:spPr>
        <p:txBody>
          <a:bodyPr wrap="square">
            <a:spAutoFit/>
          </a:bodyPr>
          <a:lstStyle/>
          <a:p>
            <a:pPr algn="ctr"/>
            <a:r>
              <a:rPr lang="es-PE" sz="2000" b="1" dirty="0">
                <a:solidFill>
                  <a:schemeClr val="bg1"/>
                </a:solidFill>
              </a:rPr>
              <a:t>APLICACION DE LA NORMA MAS FAVORABLE</a:t>
            </a:r>
          </a:p>
          <a:p>
            <a:pPr algn="ctr"/>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Según este principio en caso de existir normas divergentes aplicables a una misma situación jurídico laboral, el juez debe aplicar la que reconozca mayores beneficios o derechos al trabajador.</a:t>
            </a:r>
          </a:p>
          <a:p>
            <a:pPr algn="just"/>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En caso de haber mas de una norma aplicable, debe optarse por aquella que sea mas favorable, en todo caso se debe tener presente que siempre se debe respetar la jerarquía de normas.</a:t>
            </a:r>
          </a:p>
        </p:txBody>
      </p:sp>
    </p:spTree>
    <p:extLst>
      <p:ext uri="{BB962C8B-B14F-4D97-AF65-F5344CB8AC3E}">
        <p14:creationId xmlns:p14="http://schemas.microsoft.com/office/powerpoint/2010/main" val="4001214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2862322"/>
          </a:xfrm>
          <a:prstGeom prst="rect">
            <a:avLst/>
          </a:prstGeom>
        </p:spPr>
        <p:txBody>
          <a:bodyPr wrap="square">
            <a:spAutoFit/>
          </a:bodyPr>
          <a:lstStyle/>
          <a:p>
            <a:pPr algn="ctr"/>
            <a:r>
              <a:rPr lang="es-PE" sz="2000" b="1" dirty="0">
                <a:solidFill>
                  <a:schemeClr val="bg1"/>
                </a:solidFill>
              </a:rPr>
              <a:t>CONDICION MAS BENEFICIOSA</a:t>
            </a:r>
          </a:p>
          <a:p>
            <a:pPr algn="ctr"/>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Este principio establece que la aplicación de nuevas normas debe hacerse sin disminuir los derechos del trabajador preexistentes, pues todo cambio debe ser en beneficio del trabajador y no en su perjuicio.</a:t>
            </a:r>
          </a:p>
          <a:p>
            <a:pPr algn="ctr"/>
            <a:endParaRPr lang="es-PE" sz="2000" dirty="0">
              <a:solidFill>
                <a:schemeClr val="bg1"/>
              </a:solidFill>
              <a:ea typeface="Adobe Gothic Std B" pitchFamily="34" charset="-128"/>
            </a:endParaRPr>
          </a:p>
          <a:p>
            <a:pPr algn="ctr"/>
            <a:endParaRPr lang="es-PE" sz="2000" dirty="0">
              <a:solidFill>
                <a:schemeClr val="bg1"/>
              </a:solidFill>
              <a:ea typeface="Adobe Gothic Std B" pitchFamily="34" charset="-128"/>
            </a:endParaRPr>
          </a:p>
          <a:p>
            <a:pPr algn="ctr"/>
            <a:endParaRPr lang="es-PE" sz="2000" dirty="0">
              <a:solidFill>
                <a:schemeClr val="bg1"/>
              </a:solidFill>
              <a:ea typeface="Adobe Gothic Std B" pitchFamily="34" charset="-128"/>
            </a:endParaRPr>
          </a:p>
        </p:txBody>
      </p:sp>
    </p:spTree>
    <p:extLst>
      <p:ext uri="{BB962C8B-B14F-4D97-AF65-F5344CB8AC3E}">
        <p14:creationId xmlns:p14="http://schemas.microsoft.com/office/powerpoint/2010/main" val="1551266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4708981"/>
          </a:xfrm>
          <a:prstGeom prst="rect">
            <a:avLst/>
          </a:prstGeom>
        </p:spPr>
        <p:txBody>
          <a:bodyPr wrap="square">
            <a:spAutoFit/>
          </a:bodyPr>
          <a:lstStyle/>
          <a:p>
            <a:pPr algn="ctr"/>
            <a:r>
              <a:rPr lang="es-PE" sz="2000" b="1" dirty="0">
                <a:solidFill>
                  <a:schemeClr val="bg1"/>
                </a:solidFill>
              </a:rPr>
              <a:t>IRRENUNCIABILIDAD DE DERECHOS</a:t>
            </a:r>
          </a:p>
          <a:p>
            <a:pPr algn="ctr"/>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Por este principio se desconoce de validez jurídico a todo acto del trabajador que implique un renuncia de derechos laborales, constituyendo una limitación a la autonomía de la voluntad, Por este principio se busca evitar que el trabajador urgido por la necesidad de conseguir o continuar con un empleo, acepte la imposición por parte del empleador de determinadas condiciones lesivas a sus derechos laborales, haciendo ilusoria la protección que la legislación laboral le concede, esta protección también se extiende a los trabajadores cuyo vínculo laboral se haya extinguido.</a:t>
            </a:r>
          </a:p>
          <a:p>
            <a:pPr algn="ctr"/>
            <a:endParaRPr lang="es-PE" sz="2000" dirty="0">
              <a:solidFill>
                <a:schemeClr val="bg1"/>
              </a:solidFill>
              <a:ea typeface="Adobe Gothic Std B" pitchFamily="34" charset="-128"/>
            </a:endParaRPr>
          </a:p>
          <a:p>
            <a:pPr algn="ctr"/>
            <a:endParaRPr lang="es-PE" sz="2000" dirty="0">
              <a:solidFill>
                <a:schemeClr val="bg1"/>
              </a:solidFill>
              <a:ea typeface="Adobe Gothic Std B" pitchFamily="34" charset="-128"/>
            </a:endParaRPr>
          </a:p>
          <a:p>
            <a:pPr algn="ctr"/>
            <a:endParaRPr lang="es-PE" sz="2000" dirty="0">
              <a:solidFill>
                <a:schemeClr val="bg1"/>
              </a:solidFill>
              <a:ea typeface="Adobe Gothic Std B" pitchFamily="34" charset="-128"/>
            </a:endParaRPr>
          </a:p>
        </p:txBody>
      </p:sp>
    </p:spTree>
    <p:extLst>
      <p:ext uri="{BB962C8B-B14F-4D97-AF65-F5344CB8AC3E}">
        <p14:creationId xmlns:p14="http://schemas.microsoft.com/office/powerpoint/2010/main" val="3507680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4401205"/>
          </a:xfrm>
          <a:prstGeom prst="rect">
            <a:avLst/>
          </a:prstGeom>
        </p:spPr>
        <p:txBody>
          <a:bodyPr wrap="square">
            <a:spAutoFit/>
          </a:bodyPr>
          <a:lstStyle/>
          <a:p>
            <a:pPr algn="ctr"/>
            <a:r>
              <a:rPr lang="es-PE" sz="2000" b="1" dirty="0">
                <a:solidFill>
                  <a:schemeClr val="bg1"/>
                </a:solidFill>
              </a:rPr>
              <a:t>PRIMACÍA DE LA REALIDAD SOBRE LA FORMA</a:t>
            </a:r>
            <a:endParaRPr lang="es-PE" sz="2000" dirty="0">
              <a:solidFill>
                <a:schemeClr val="bg1"/>
              </a:solidFill>
            </a:endParaRPr>
          </a:p>
          <a:p>
            <a:pPr algn="ctr"/>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Por este principio se establece que de presentarse discrepancias entre lo que ocurre en los hechos y lo consignado en los documentos o acuerdos, debe preferirse a los primeros.</a:t>
            </a:r>
          </a:p>
          <a:p>
            <a:pPr algn="just"/>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Una consecuencia de la aplicación de este principio es la presunción de existencia de una relación laboral, la misma que ha sido recogida en el primer párrafo del art. 4 de la LPCL, cuando esta norma establece que: “En toda prestación personal de servicios remunerados y subordinados, se presume la existencia de un contrato de trabajo a plazo indeterminado”</a:t>
            </a:r>
          </a:p>
        </p:txBody>
      </p:sp>
    </p:spTree>
    <p:extLst>
      <p:ext uri="{BB962C8B-B14F-4D97-AF65-F5344CB8AC3E}">
        <p14:creationId xmlns:p14="http://schemas.microsoft.com/office/powerpoint/2010/main" val="849602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971600" y="1412776"/>
            <a:ext cx="7128792" cy="954107"/>
          </a:xfrm>
          <a:prstGeom prst="rect">
            <a:avLst/>
          </a:prstGeom>
        </p:spPr>
        <p:txBody>
          <a:bodyPr wrap="square">
            <a:spAutoFit/>
          </a:bodyPr>
          <a:lstStyle/>
          <a:p>
            <a:pPr algn="ctr"/>
            <a:r>
              <a:rPr lang="es-ES" sz="2800" b="1" u="sng" dirty="0">
                <a:solidFill>
                  <a:schemeClr val="bg1"/>
                </a:solidFill>
                <a:effectLst>
                  <a:outerShdw blurRad="38100" dist="38100" dir="2700000" algn="tl">
                    <a:srgbClr val="000000">
                      <a:alpha val="43137"/>
                    </a:srgbClr>
                  </a:outerShdw>
                </a:effectLst>
                <a:latin typeface="Bodoni MT Black" pitchFamily="18" charset="0"/>
                <a:ea typeface="Adobe Gothic Std B" pitchFamily="34" charset="-128"/>
              </a:rPr>
              <a:t>FUENTES DEL DERECHO DE TRABAJO</a:t>
            </a:r>
            <a:endParaRPr lang="es-PE" sz="2000" b="1" dirty="0">
              <a:solidFill>
                <a:schemeClr val="bg1"/>
              </a:solidFill>
              <a:latin typeface="Adobe Gothic Std B" pitchFamily="34" charset="-128"/>
              <a:ea typeface="Adobe Gothic Std B" pitchFamily="34" charset="-128"/>
            </a:endParaRPr>
          </a:p>
        </p:txBody>
      </p:sp>
      <p:sp>
        <p:nvSpPr>
          <p:cNvPr id="7" name="1049 Rectángulo"/>
          <p:cNvSpPr/>
          <p:nvPr/>
        </p:nvSpPr>
        <p:spPr>
          <a:xfrm>
            <a:off x="827584" y="2877661"/>
            <a:ext cx="7128792" cy="2246769"/>
          </a:xfrm>
          <a:prstGeom prst="rect">
            <a:avLst/>
          </a:prstGeom>
        </p:spPr>
        <p:txBody>
          <a:bodyPr wrap="square">
            <a:spAutoFit/>
          </a:bodyPr>
          <a:lstStyle/>
          <a:p>
            <a:pPr algn="ctr"/>
            <a:r>
              <a:rPr lang="es-PE" sz="2000" b="1" dirty="0">
                <a:solidFill>
                  <a:schemeClr val="bg1"/>
                </a:solidFill>
              </a:rPr>
              <a:t>CONCEPTO</a:t>
            </a:r>
          </a:p>
          <a:p>
            <a:pPr algn="ctr"/>
            <a:r>
              <a:rPr lang="es-PE" sz="2000" b="1" dirty="0">
                <a:solidFill>
                  <a:schemeClr val="bg1"/>
                </a:solidFill>
              </a:rPr>
              <a:t> </a:t>
            </a:r>
          </a:p>
          <a:p>
            <a:pPr algn="just"/>
            <a:r>
              <a:rPr lang="es-PE" sz="2000" dirty="0">
                <a:solidFill>
                  <a:schemeClr val="bg1"/>
                </a:solidFill>
              </a:rPr>
              <a:t>Se debe entender las fuentes del derecho como fuentes de producción o de creación de las normas o reglas de juego que van a constituirse en las herramientas para regular las relaciones de trabajo entre la empresa y los trabajadores.</a:t>
            </a:r>
          </a:p>
          <a:p>
            <a:pPr algn="ct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976487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2246769"/>
          </a:xfrm>
          <a:prstGeom prst="rect">
            <a:avLst/>
          </a:prstGeom>
        </p:spPr>
        <p:txBody>
          <a:bodyPr wrap="square">
            <a:spAutoFit/>
          </a:bodyPr>
          <a:lstStyle/>
          <a:p>
            <a:pPr algn="ctr"/>
            <a:r>
              <a:rPr lang="es-PE" sz="2000" b="1" dirty="0">
                <a:solidFill>
                  <a:schemeClr val="bg1"/>
                </a:solidFill>
              </a:rPr>
              <a:t>DE IGUALDAD Y NO DISCRIMINACION</a:t>
            </a:r>
          </a:p>
          <a:p>
            <a:pPr algn="ctr"/>
            <a:endParaRPr lang="es-PE" sz="2000" b="1" dirty="0">
              <a:solidFill>
                <a:schemeClr val="bg1"/>
              </a:solidFill>
              <a:ea typeface="Adobe Gothic Std B" pitchFamily="34" charset="-128"/>
            </a:endParaRPr>
          </a:p>
          <a:p>
            <a:pPr algn="just"/>
            <a:r>
              <a:rPr lang="es-PE" sz="2000" dirty="0">
                <a:solidFill>
                  <a:schemeClr val="bg1"/>
                </a:solidFill>
                <a:ea typeface="Adobe Gothic Std B" pitchFamily="34" charset="-128"/>
              </a:rPr>
              <a:t>Este principio se basa en las diferencias que ubican a un trabajador por debajo o en una situación menos favorable que el resto de trabajadores, sin mediar causa objetiva y razonable que justifique dicho proceder.</a:t>
            </a:r>
          </a:p>
          <a:p>
            <a:pPr algn="ctr"/>
            <a:endParaRPr lang="es-PE" sz="2000" dirty="0">
              <a:solidFill>
                <a:schemeClr val="bg1"/>
              </a:solidFill>
              <a:ea typeface="Adobe Gothic Std B" pitchFamily="34" charset="-128"/>
            </a:endParaRPr>
          </a:p>
        </p:txBody>
      </p:sp>
    </p:spTree>
    <p:extLst>
      <p:ext uri="{BB962C8B-B14F-4D97-AF65-F5344CB8AC3E}">
        <p14:creationId xmlns:p14="http://schemas.microsoft.com/office/powerpoint/2010/main" val="305444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724119" y="1419741"/>
            <a:ext cx="7128792" cy="4401205"/>
          </a:xfrm>
          <a:prstGeom prst="rect">
            <a:avLst/>
          </a:prstGeom>
        </p:spPr>
        <p:txBody>
          <a:bodyPr wrap="square">
            <a:spAutoFit/>
          </a:bodyPr>
          <a:lstStyle/>
          <a:p>
            <a:pPr algn="ctr"/>
            <a:r>
              <a:rPr lang="es-PE" sz="2000" b="1" dirty="0">
                <a:solidFill>
                  <a:schemeClr val="bg1"/>
                </a:solidFill>
              </a:rPr>
              <a:t>DE INMEDIATEZ</a:t>
            </a:r>
          </a:p>
          <a:p>
            <a:pPr algn="ctr"/>
            <a:endParaRPr lang="es-PE" sz="2000" dirty="0">
              <a:solidFill>
                <a:schemeClr val="bg1"/>
              </a:solidFill>
              <a:ea typeface="Adobe Gothic Std B" pitchFamily="34" charset="-128"/>
            </a:endParaRPr>
          </a:p>
          <a:p>
            <a:pPr algn="ctr"/>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Por este principio se exige que las faltas cometidas por los trabajadores deben ser sancionadas tan pronto sea conocida. La falta no sancionada oportunamente se considerará como condonada u olvidada.</a:t>
            </a:r>
          </a:p>
          <a:p>
            <a:pPr algn="just"/>
            <a:endParaRPr lang="es-PE" sz="2000" dirty="0">
              <a:solidFill>
                <a:schemeClr val="bg1"/>
              </a:solidFill>
              <a:ea typeface="Adobe Gothic Std B" pitchFamily="34" charset="-128"/>
            </a:endParaRPr>
          </a:p>
          <a:p>
            <a:pPr algn="just"/>
            <a:r>
              <a:rPr lang="es-PE" sz="2000" dirty="0">
                <a:solidFill>
                  <a:schemeClr val="bg1"/>
                </a:solidFill>
                <a:ea typeface="Adobe Gothic Std B" pitchFamily="34" charset="-128"/>
              </a:rPr>
              <a:t>Como la ley ni el reglamento ha establecido cual es el tiempo razonable para imponer sanciones ante la comisión de una falta, el tiempo razonable se determinará en cada caso concreto, en atención a las particularidades y a la luz del Principio de Razonabilidad.</a:t>
            </a:r>
          </a:p>
          <a:p>
            <a:pPr algn="ctr"/>
            <a:endParaRPr lang="es-PE" sz="2000" dirty="0">
              <a:solidFill>
                <a:schemeClr val="bg1"/>
              </a:solidFill>
              <a:ea typeface="Adobe Gothic Std B" pitchFamily="34" charset="-128"/>
            </a:endParaRPr>
          </a:p>
        </p:txBody>
      </p:sp>
    </p:spTree>
    <p:extLst>
      <p:ext uri="{BB962C8B-B14F-4D97-AF65-F5344CB8AC3E}">
        <p14:creationId xmlns:p14="http://schemas.microsoft.com/office/powerpoint/2010/main" val="363374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27584" y="1196752"/>
            <a:ext cx="7128792" cy="5632311"/>
          </a:xfrm>
          <a:prstGeom prst="rect">
            <a:avLst/>
          </a:prstGeom>
        </p:spPr>
        <p:txBody>
          <a:bodyPr wrap="square">
            <a:spAutoFit/>
          </a:bodyPr>
          <a:lstStyle/>
          <a:p>
            <a:pPr algn="ctr"/>
            <a:r>
              <a:rPr lang="es-PE" sz="2000" b="1" dirty="0">
                <a:solidFill>
                  <a:schemeClr val="bg1"/>
                </a:solidFill>
              </a:rPr>
              <a:t>LA CONSTITUCIÓN</a:t>
            </a:r>
          </a:p>
          <a:p>
            <a:pPr algn="ctr"/>
            <a:endParaRPr lang="es-PE" sz="2000" b="1" dirty="0">
              <a:solidFill>
                <a:schemeClr val="bg1"/>
              </a:solidFill>
            </a:endParaRPr>
          </a:p>
          <a:p>
            <a:pPr algn="just"/>
            <a:r>
              <a:rPr lang="es-PE" sz="2000" dirty="0">
                <a:solidFill>
                  <a:schemeClr val="bg1"/>
                </a:solidFill>
              </a:rPr>
              <a:t> La constitución es la manifestación genuina de la soberanía popular. Le corresponde regular y determinar de manera general las fuentes del derecho que enmarca la conducta los ciudadanos y de los poderes del estado. La cualidad de ser producto de soberanía del pueblo, le brinda a la constitución el respaldo de ser la norma suprema del estado, prevalece sobre todas las demás normas y obliga a todos los poderes públicos a que observen su cumplimiento de manera ineludible. Por tanto, ninguna norma podrá contradecir el sentido de sus preceptos bajo ningún supuesto. Como marco del derecho de trabajo, la constitución también tiene </a:t>
            </a:r>
            <a:r>
              <a:rPr lang="es-PE" sz="2000" dirty="0" err="1">
                <a:solidFill>
                  <a:schemeClr val="bg1"/>
                </a:solidFill>
              </a:rPr>
              <a:t>ingerencia</a:t>
            </a:r>
            <a:r>
              <a:rPr lang="es-PE" sz="2000" dirty="0">
                <a:solidFill>
                  <a:schemeClr val="bg1"/>
                </a:solidFill>
              </a:rPr>
              <a:t> sobre cuestiones particulares. Concretamente, fija las bases o principios de las normas de inferior jerarquía que regulan las relaciones entre los individuos que protagonizan las relaciones laborales. </a:t>
            </a:r>
          </a:p>
          <a:p>
            <a:pPr algn="ct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331110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000703"/>
            <a:ext cx="7128792" cy="3785652"/>
          </a:xfrm>
          <a:prstGeom prst="rect">
            <a:avLst/>
          </a:prstGeom>
        </p:spPr>
        <p:txBody>
          <a:bodyPr wrap="square">
            <a:spAutoFit/>
          </a:bodyPr>
          <a:lstStyle/>
          <a:p>
            <a:pPr algn="ctr"/>
            <a:r>
              <a:rPr lang="es-PE" sz="2000" b="1" dirty="0">
                <a:solidFill>
                  <a:schemeClr val="bg1"/>
                </a:solidFill>
              </a:rPr>
              <a:t>LOS TRATADOS APROBADOS Y RATIFICADOS</a:t>
            </a:r>
          </a:p>
          <a:p>
            <a:pPr algn="just"/>
            <a:endParaRPr lang="es-PE" sz="2000" dirty="0">
              <a:solidFill>
                <a:schemeClr val="bg1"/>
              </a:solidFill>
            </a:endParaRPr>
          </a:p>
          <a:p>
            <a:pPr algn="just"/>
            <a:r>
              <a:rPr lang="es-PE" sz="2000" dirty="0">
                <a:solidFill>
                  <a:schemeClr val="bg1"/>
                </a:solidFill>
              </a:rPr>
              <a:t>Los tratados son normas internacionales producto del acuerdo entre dos o mas estado, o producto de decisiones de organismos internacionales de los cuales el Perú es miembro como es en el caso de la organización internacional de trabajo. Para que los tratados puedan tener efectos en el ordenamiento jurídico nacional, deben ser incorporados a nuestra legislación mediante la aprobación y ratificación por el organismo correspondiente (congreso o presidente de la república según lo determine la constitución y conforme al procedimiento de los tratados en la ley Nº 26647).</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2339587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148546"/>
            <a:ext cx="7128792" cy="5016758"/>
          </a:xfrm>
          <a:prstGeom prst="rect">
            <a:avLst/>
          </a:prstGeom>
        </p:spPr>
        <p:txBody>
          <a:bodyPr wrap="square">
            <a:spAutoFit/>
          </a:bodyPr>
          <a:lstStyle/>
          <a:p>
            <a:pPr algn="ctr"/>
            <a:r>
              <a:rPr lang="es-PE" sz="2000" b="1" dirty="0">
                <a:solidFill>
                  <a:schemeClr val="bg1"/>
                </a:solidFill>
              </a:rPr>
              <a:t>LA LEY Y LOS DECRETOS LEGISLATIVOS LA LEY</a:t>
            </a:r>
          </a:p>
          <a:p>
            <a:pPr algn="just"/>
            <a:endParaRPr lang="es-PE" sz="2000" dirty="0">
              <a:solidFill>
                <a:schemeClr val="bg1"/>
              </a:solidFill>
            </a:endParaRPr>
          </a:p>
          <a:p>
            <a:pPr algn="just"/>
            <a:r>
              <a:rPr lang="es-PE" sz="2000" dirty="0">
                <a:solidFill>
                  <a:schemeClr val="bg1"/>
                </a:solidFill>
              </a:rPr>
              <a:t>La ley es la fuente estatal por excelencia para la regulación de los derechos laborales. En principio, la lay puede ocupar de todo ámbito o aspecto del derecho del trabajo sin mayor límite que el respeto al contenido esencial de los derechos fundamentales proclamados en el texto de la constitución. Es decir las leyes están en libertad de regular todo ámbito que se considere pertinente, pero en ningún momento podrán contravenir la esencia de los derechos del trabajo. Si bien la constitución es la norma suprema del estado, los preceptos y mandatos en ella contenidos necesitan de una mayor amplitud del desarrollo para ser aplicados a situaciones concretos. Para esta finalidad, la norma estatal idónea es la ley, cuya producción, derogación o modificación es exclusiva atribución del congreso de la república. </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3915482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148546"/>
            <a:ext cx="7128792" cy="400110"/>
          </a:xfrm>
          <a:prstGeom prst="rect">
            <a:avLst/>
          </a:prstGeom>
        </p:spPr>
        <p:txBody>
          <a:bodyPr wrap="square">
            <a:spAutoFit/>
          </a:bodyPr>
          <a:lstStyle/>
          <a:p>
            <a:pPr algn="ctr"/>
            <a:endParaRPr lang="es-PE" sz="2000" b="1" dirty="0">
              <a:solidFill>
                <a:schemeClr val="bg1"/>
              </a:solidFill>
              <a:latin typeface="Adobe Gothic Std B" pitchFamily="34" charset="-128"/>
              <a:ea typeface="Adobe Gothic Std B" pitchFamily="34" charset="-128"/>
            </a:endParaRPr>
          </a:p>
        </p:txBody>
      </p:sp>
      <p:sp>
        <p:nvSpPr>
          <p:cNvPr id="7" name="1049 Rectángulo"/>
          <p:cNvSpPr/>
          <p:nvPr/>
        </p:nvSpPr>
        <p:spPr>
          <a:xfrm>
            <a:off x="899592" y="1123462"/>
            <a:ext cx="7128792" cy="5447645"/>
          </a:xfrm>
          <a:prstGeom prst="rect">
            <a:avLst/>
          </a:prstGeom>
        </p:spPr>
        <p:txBody>
          <a:bodyPr wrap="square">
            <a:spAutoFit/>
          </a:bodyPr>
          <a:lstStyle/>
          <a:p>
            <a:pPr algn="ctr"/>
            <a:r>
              <a:rPr lang="es-PE" sz="2000" b="1" dirty="0">
                <a:solidFill>
                  <a:schemeClr val="bg1"/>
                </a:solidFill>
              </a:rPr>
              <a:t>EL DECRETO LEGISLATIVO</a:t>
            </a:r>
          </a:p>
          <a:p>
            <a:pPr algn="ctr"/>
            <a:endParaRPr lang="es-PE" sz="2000" dirty="0">
              <a:solidFill>
                <a:schemeClr val="bg1"/>
              </a:solidFill>
            </a:endParaRPr>
          </a:p>
          <a:p>
            <a:pPr algn="just"/>
            <a:r>
              <a:rPr lang="es-PE" dirty="0">
                <a:solidFill>
                  <a:schemeClr val="bg1"/>
                </a:solidFill>
              </a:rPr>
              <a:t>Con relación al decreto legislativo, su función es similar a la que se le otorga a la ley. La diferencia con ella radica en que el decreto legislativo es una norma producto de la facultad de legislar ( emitir leyes) del congreso que se delega en el poder ejecutivo para que este produzca normas estatales de un nivel equivalente al de la ley, sin embargo, por ser de origen distinto recibe el nombre de decreto legislativo. Las características de los decretos legislativos son las siguientes: a) Se trata de una situación excepcional dentro de la producción de normas estatales. b) Para que los decretos legislativos tengan validez, la facultad de legislar delegada al poder ejecutivo debe constar en una ley autoritativa emitida por el congreso. c) Los decretos legislativos solo puede regular las materias que le han sido asignadas al poder ejecutivo de manera expresa por el congreso. d) La duración de esta facultad de legislar sobre materias especificas es por un tiempo limitado. e) El presidente de la república esta en el deber de dar cuenta al congreso de cada decreto legislativo que promulgue</a:t>
            </a:r>
            <a:r>
              <a:rPr lang="es-PE" sz="2000" dirty="0">
                <a:solidFill>
                  <a:schemeClr val="bg1"/>
                </a:solidFill>
              </a:rPr>
              <a:t>. </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404523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340768"/>
            <a:ext cx="7128792" cy="4708981"/>
          </a:xfrm>
          <a:prstGeom prst="rect">
            <a:avLst/>
          </a:prstGeom>
        </p:spPr>
        <p:txBody>
          <a:bodyPr wrap="square">
            <a:spAutoFit/>
          </a:bodyPr>
          <a:lstStyle/>
          <a:p>
            <a:pPr algn="ctr"/>
            <a:r>
              <a:rPr lang="es-PE" sz="2000" b="1" dirty="0">
                <a:solidFill>
                  <a:schemeClr val="bg1"/>
                </a:solidFill>
              </a:rPr>
              <a:t>EL DECRETO DE URGENCIA</a:t>
            </a:r>
          </a:p>
          <a:p>
            <a:pPr algn="just"/>
            <a:endParaRPr lang="es-PE" sz="2000" dirty="0">
              <a:solidFill>
                <a:schemeClr val="bg1"/>
              </a:solidFill>
            </a:endParaRPr>
          </a:p>
          <a:p>
            <a:pPr algn="just"/>
            <a:r>
              <a:rPr lang="es-PE" sz="2000" dirty="0">
                <a:solidFill>
                  <a:schemeClr val="bg1"/>
                </a:solidFill>
              </a:rPr>
              <a:t>De acuerdo a los dispuesto en el articulo 118º inc. 19 de nuestra constitución los decretos de urgencia solo pueden tratar materia económica y financiera; en ese sentido, por lo excepcional de su naturaleza, los alcances del decreto de urgencia deben restringirse a los exactamente indispensable. Por ello los decretos de urgencia deberían afectar únicamente al sector laboral cuyos derechos se vinculen al presupuesto general de la república, ya que se trata de materia económica que repercute directamente en el estado; por el contrario, el ámbito laboral privado se regula por las normas jurídicas ordinarias (incluyendo el convenio colectivo) en razón que no constituye una materia económica o financiera que le competa al estado como tal.</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1114667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679317"/>
            <a:ext cx="7128792" cy="3477875"/>
          </a:xfrm>
          <a:prstGeom prst="rect">
            <a:avLst/>
          </a:prstGeom>
        </p:spPr>
        <p:txBody>
          <a:bodyPr wrap="square">
            <a:spAutoFit/>
          </a:bodyPr>
          <a:lstStyle/>
          <a:p>
            <a:pPr algn="ctr"/>
            <a:r>
              <a:rPr lang="es-PE" sz="2000" b="1" dirty="0">
                <a:solidFill>
                  <a:schemeClr val="bg1"/>
                </a:solidFill>
              </a:rPr>
              <a:t>LOS REGLAMENTOS </a:t>
            </a:r>
          </a:p>
          <a:p>
            <a:pPr algn="just"/>
            <a:endParaRPr lang="es-PE" sz="2000" dirty="0">
              <a:solidFill>
                <a:schemeClr val="bg1"/>
              </a:solidFill>
            </a:endParaRPr>
          </a:p>
          <a:p>
            <a:pPr algn="just"/>
            <a:r>
              <a:rPr lang="es-PE" sz="2000" dirty="0">
                <a:solidFill>
                  <a:schemeClr val="bg1"/>
                </a:solidFill>
              </a:rPr>
              <a:t>El reglamento es el acto normativo típico del poder ejecutivo. Por lo general, estas normas se presentan a través de decretos supremos que son emitidos por el presidente de la república. La función del reglamento en nuestro ordenamiento jurídico es ejecutar y reglamentar las leyes, decretos legislativos y otras normas con rango de ley siempre dentro de los límites que aquellas normas hayan fijado; por tanto los reglamentos no podrán transgredir ni desnaturalizar las normas que le da origen. </a:t>
            </a:r>
            <a:endParaRPr lang="es-PE" sz="2000"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1741609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7 Conector recto"/>
          <p:cNvCxnSpPr/>
          <p:nvPr/>
        </p:nvCxnSpPr>
        <p:spPr>
          <a:xfrm>
            <a:off x="9036496" y="447510"/>
            <a:ext cx="0" cy="6221850"/>
          </a:xfrm>
          <a:prstGeom prst="line">
            <a:avLst/>
          </a:prstGeom>
          <a:ln w="57150">
            <a:solidFill>
              <a:schemeClr val="accent4">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8892480" y="581323"/>
            <a:ext cx="0" cy="5727997"/>
          </a:xfrm>
          <a:prstGeom prst="line">
            <a:avLst/>
          </a:prstGeom>
          <a:ln w="3810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796273" y="1036019"/>
            <a:ext cx="0" cy="4818604"/>
          </a:xfrm>
          <a:prstGeom prst="line">
            <a:avLst/>
          </a:prstGeom>
          <a:ln w="57150">
            <a:solidFill>
              <a:srgbClr val="FF5925"/>
            </a:solidFill>
            <a:prstDash val="solid"/>
          </a:ln>
        </p:spPr>
        <p:style>
          <a:lnRef idx="1">
            <a:schemeClr val="accent1"/>
          </a:lnRef>
          <a:fillRef idx="0">
            <a:schemeClr val="accent1"/>
          </a:fillRef>
          <a:effectRef idx="0">
            <a:schemeClr val="accent1"/>
          </a:effectRef>
          <a:fontRef idx="minor">
            <a:schemeClr val="tx1"/>
          </a:fontRef>
        </p:style>
      </p:cxnSp>
      <p:sp>
        <p:nvSpPr>
          <p:cNvPr id="6" name="1049 Rectángulo"/>
          <p:cNvSpPr/>
          <p:nvPr/>
        </p:nvSpPr>
        <p:spPr>
          <a:xfrm>
            <a:off x="899592" y="1201463"/>
            <a:ext cx="7128792" cy="4862870"/>
          </a:xfrm>
          <a:prstGeom prst="rect">
            <a:avLst/>
          </a:prstGeom>
        </p:spPr>
        <p:txBody>
          <a:bodyPr wrap="square">
            <a:spAutoFit/>
          </a:bodyPr>
          <a:lstStyle/>
          <a:p>
            <a:pPr algn="ctr"/>
            <a:r>
              <a:rPr lang="es-PE" sz="2000" b="1" dirty="0">
                <a:solidFill>
                  <a:schemeClr val="bg1"/>
                </a:solidFill>
              </a:rPr>
              <a:t>LOS CONVENIOS COLECTIVOS</a:t>
            </a:r>
          </a:p>
          <a:p>
            <a:pPr algn="just"/>
            <a:endParaRPr lang="es-PE" sz="2000" dirty="0">
              <a:solidFill>
                <a:schemeClr val="bg1"/>
              </a:solidFill>
            </a:endParaRPr>
          </a:p>
          <a:p>
            <a:pPr algn="just"/>
            <a:r>
              <a:rPr lang="es-PE" dirty="0">
                <a:solidFill>
                  <a:schemeClr val="bg1"/>
                </a:solidFill>
              </a:rPr>
              <a:t>El convenio colectivo es producto de una negociación colectiva. Será convenio colectivo todo acuerdo que exista entre el empleador o grupo de empleadores y una organización y organización de trabajadores destinado a regular las remuneraciones, condiciones de trabajo, relaciones entre trabajadores y empleador, intereses profesionales e intereses socioeconómicos según sea el caso. El convenio colectivo es una norma que se caracteriza por tener fuerza vinculante. Ello quieren decir que tiene la capacidad de imponer sus condiciones sobre los futuros contratos individuales de trabajo, inclusive sobre aquellos trabajadores que no lo hayan suscrito pero que se encuentren dentro de su ámbito de aplicación. La vigencia del convenio colectivo es aquella que determine las partes, a la falta de acuerdo expreso se entenderá que el convenio colectivo tiene una vigencia de un año. Se modifica o deroga mediante un convenio colectivo posterior o mediante una norma estatal de rango superior.</a:t>
            </a:r>
            <a:endParaRPr lang="es-PE" b="1" dirty="0">
              <a:solidFill>
                <a:schemeClr val="bg1"/>
              </a:solidFill>
              <a:latin typeface="Adobe Gothic Std B" pitchFamily="34" charset="-128"/>
              <a:ea typeface="Adobe Gothic Std B" pitchFamily="34" charset="-128"/>
            </a:endParaRPr>
          </a:p>
        </p:txBody>
      </p:sp>
    </p:spTree>
    <p:extLst>
      <p:ext uri="{BB962C8B-B14F-4D97-AF65-F5344CB8AC3E}">
        <p14:creationId xmlns:p14="http://schemas.microsoft.com/office/powerpoint/2010/main" val="40446404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APOSITIVAS PROAVANCE 2014">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TotalTime>
  <Words>2170</Words>
  <Application>Microsoft Office PowerPoint</Application>
  <PresentationFormat>Presentación en pantalla (4:3)</PresentationFormat>
  <Paragraphs>73</Paragraphs>
  <Slides>21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21</vt:i4>
      </vt:variant>
    </vt:vector>
  </HeadingPairs>
  <TitlesOfParts>
    <vt:vector size="30" baseType="lpstr">
      <vt:lpstr>Adobe Gothic Std B</vt:lpstr>
      <vt:lpstr>Aharoni</vt:lpstr>
      <vt:lpstr>Bodoni MT Black</vt:lpstr>
      <vt:lpstr>Book Antiqua</vt:lpstr>
      <vt:lpstr>Lucida Sans</vt:lpstr>
      <vt:lpstr>Wingdings</vt:lpstr>
      <vt:lpstr>Wingdings 2</vt:lpstr>
      <vt:lpstr>Wingdings 3</vt:lpstr>
      <vt:lpstr>DIAPOSITIVAS PROAVANCE 2014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PROAVANCEG</dc:creator>
  <cp:lastModifiedBy>user1</cp:lastModifiedBy>
  <cp:revision>50</cp:revision>
  <dcterms:created xsi:type="dcterms:W3CDTF">2014-03-06T23:02:43Z</dcterms:created>
  <dcterms:modified xsi:type="dcterms:W3CDTF">2020-08-15T02:22:38Z</dcterms:modified>
</cp:coreProperties>
</file>